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</p:sldMasterIdLst>
  <p:notesMasterIdLst>
    <p:notesMasterId r:id="rId16"/>
  </p:notesMasterIdLst>
  <p:handoutMasterIdLst>
    <p:handoutMasterId r:id="rId17"/>
  </p:handoutMasterIdLst>
  <p:sldIdLst>
    <p:sldId id="270" r:id="rId2"/>
    <p:sldId id="275" r:id="rId3"/>
    <p:sldId id="268" r:id="rId4"/>
    <p:sldId id="323" r:id="rId5"/>
    <p:sldId id="339" r:id="rId6"/>
    <p:sldId id="324" r:id="rId7"/>
    <p:sldId id="340" r:id="rId8"/>
    <p:sldId id="341" r:id="rId9"/>
    <p:sldId id="342" r:id="rId10"/>
    <p:sldId id="337" r:id="rId11"/>
    <p:sldId id="338" r:id="rId12"/>
    <p:sldId id="290" r:id="rId13"/>
    <p:sldId id="333" r:id="rId14"/>
    <p:sldId id="285" r:id="rId1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8C0"/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488" autoAdjust="0"/>
  </p:normalViewPr>
  <p:slideViewPr>
    <p:cSldViewPr snapToGrid="0" snapToObjects="1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2020/6/24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2020/6/24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450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08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36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421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3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0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269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82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143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9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353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320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2020/6/24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2020/6/24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2020/6/24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446" y="491331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338" y="2552298"/>
            <a:ext cx="11066662" cy="1220477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13 | </a:t>
            </a:r>
            <a:r>
              <a:rPr lang="zh-CN" altLang="en-US" dirty="0"/>
              <a:t>进程数据结构（中）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/>
              <a:t>项目多了就需要项目管理系统</a:t>
            </a:r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b="1" dirty="0">
                <a:solidFill>
                  <a:srgbClr val="8C68C0"/>
                </a:solidFill>
              </a:rPr>
              <a:t>每个进程都有自己独立的虚拟内存空间</a:t>
            </a:r>
            <a:r>
              <a:rPr lang="zh-CN" altLang="en-US" dirty="0"/>
              <a:t>，这需要有一个</a:t>
            </a:r>
            <a:r>
              <a:rPr lang="zh-CN" altLang="en-US" b="1" dirty="0">
                <a:solidFill>
                  <a:srgbClr val="8C68C0"/>
                </a:solidFill>
              </a:rPr>
              <a:t>数据结构</a:t>
            </a:r>
            <a:r>
              <a:rPr lang="zh-CN" altLang="en-US" dirty="0"/>
              <a:t>来表示，就是 </a:t>
            </a:r>
            <a:r>
              <a:rPr lang="en-US" altLang="zh-CN" b="1" dirty="0" err="1">
                <a:solidFill>
                  <a:srgbClr val="8C68C0"/>
                </a:solidFill>
              </a:rPr>
              <a:t>mm_struct</a:t>
            </a:r>
            <a:r>
              <a:rPr lang="zh-CN" altLang="en-US" dirty="0"/>
              <a:t>。这个我们在内存管理那一节详细讲述。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内存管理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C0DE4E-7D2E-49CA-9073-CCBFE22B6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004" y="2149293"/>
            <a:ext cx="6944294" cy="1279707"/>
          </a:xfrm>
          <a:prstGeom prst="rect">
            <a:avLst/>
          </a:prstGeom>
        </p:spPr>
      </p:pic>
      <p:sp>
        <p:nvSpPr>
          <p:cNvPr id="4" name="箭头: 下弧形 3">
            <a:extLst>
              <a:ext uri="{FF2B5EF4-FFF2-40B4-BE49-F238E27FC236}">
                <a16:creationId xmlns:a16="http://schemas.microsoft.com/office/drawing/2014/main" id="{8BCF0BB9-B150-418D-A5DB-289DE9E55D72}"/>
              </a:ext>
            </a:extLst>
          </p:cNvPr>
          <p:cNvSpPr/>
          <p:nvPr/>
        </p:nvSpPr>
        <p:spPr>
          <a:xfrm>
            <a:off x="2885813" y="3571805"/>
            <a:ext cx="1317816" cy="98951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832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b="1" dirty="0">
                <a:solidFill>
                  <a:srgbClr val="8C68C0"/>
                </a:solidFill>
              </a:rPr>
              <a:t>每个进程有一个文件系统的数据结构</a:t>
            </a:r>
            <a:r>
              <a:rPr lang="zh-CN" altLang="en-US" dirty="0"/>
              <a:t>，还有一个</a:t>
            </a:r>
            <a:r>
              <a:rPr lang="zh-CN" altLang="en-US" b="1" dirty="0">
                <a:solidFill>
                  <a:srgbClr val="8C68C0"/>
                </a:solidFill>
              </a:rPr>
              <a:t>打开文件的数据结构</a:t>
            </a:r>
            <a:r>
              <a:rPr lang="zh-CN" altLang="en-US" dirty="0"/>
              <a:t>。这个我们放到文件系统那一节详细讲述。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文件与文件系统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99AF3B-B043-4FD4-924A-EDF639978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243" y="2324826"/>
            <a:ext cx="8252757" cy="2081710"/>
          </a:xfrm>
          <a:prstGeom prst="rect">
            <a:avLst/>
          </a:prstGeom>
        </p:spPr>
      </p:pic>
      <p:sp>
        <p:nvSpPr>
          <p:cNvPr id="9" name="箭头: 左弧形 8">
            <a:extLst>
              <a:ext uri="{FF2B5EF4-FFF2-40B4-BE49-F238E27FC236}">
                <a16:creationId xmlns:a16="http://schemas.microsoft.com/office/drawing/2014/main" id="{A6718544-AF48-4E2C-B40A-4953F1D4C823}"/>
              </a:ext>
            </a:extLst>
          </p:cNvPr>
          <p:cNvSpPr/>
          <p:nvPr/>
        </p:nvSpPr>
        <p:spPr>
          <a:xfrm>
            <a:off x="1574827" y="2276092"/>
            <a:ext cx="1853967" cy="158551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712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这一节，我们终于把进程管理复杂的数据结构基本讲完了，请你重点记住以下两点：</a:t>
            </a:r>
            <a:endParaRPr lang="en-US" altLang="zh-CN" dirty="0"/>
          </a:p>
          <a:p>
            <a:r>
              <a:rPr lang="zh-CN" altLang="en-US" b="1" dirty="0">
                <a:solidFill>
                  <a:srgbClr val="8C68C0"/>
                </a:solidFill>
              </a:rPr>
              <a:t>进程亲缘关系</a:t>
            </a:r>
            <a:r>
              <a:rPr lang="zh-CN" altLang="en-US" dirty="0"/>
              <a:t>维护的数据结构，是一种很有参考价值的实现方式，在内核中会多个地方出现类似的结构；</a:t>
            </a:r>
            <a:endParaRPr lang="en-US" altLang="zh-CN" dirty="0"/>
          </a:p>
          <a:p>
            <a:r>
              <a:rPr lang="zh-CN" altLang="en-US" b="1" dirty="0">
                <a:solidFill>
                  <a:srgbClr val="8C68C0"/>
                </a:solidFill>
              </a:rPr>
              <a:t>进程权限中 </a:t>
            </a:r>
            <a:r>
              <a:rPr lang="en-US" altLang="zh-CN" b="1" dirty="0" err="1">
                <a:solidFill>
                  <a:srgbClr val="8C68C0"/>
                </a:solidFill>
              </a:rPr>
              <a:t>setuid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的原理</a:t>
            </a:r>
            <a:r>
              <a:rPr lang="zh-CN" altLang="en-US" dirty="0"/>
              <a:t>，这一点比较难理解，但是很重要，面试经常会考。</a:t>
            </a:r>
            <a:endParaRPr lang="en-US" altLang="zh-CN" dirty="0"/>
          </a:p>
          <a:p>
            <a:r>
              <a:rPr lang="zh-CN" altLang="en-US" dirty="0"/>
              <a:t>你可以对着下面这张图，看看自己是否真的理解了，</a:t>
            </a:r>
            <a:r>
              <a:rPr lang="zh-CN" altLang="en-US" b="1" dirty="0">
                <a:solidFill>
                  <a:srgbClr val="8C68C0"/>
                </a:solidFill>
              </a:rPr>
              <a:t>进程树是如何组织</a:t>
            </a:r>
            <a:r>
              <a:rPr lang="zh-CN" altLang="en-US" dirty="0"/>
              <a:t>的，以及</a:t>
            </a:r>
            <a:r>
              <a:rPr lang="zh-CN" altLang="en-US" b="1" dirty="0">
                <a:solidFill>
                  <a:srgbClr val="8C68C0"/>
                </a:solidFill>
              </a:rPr>
              <a:t>如何控制进程的权限</a:t>
            </a:r>
            <a:r>
              <a:rPr lang="zh-CN" altLang="en-US" dirty="0"/>
              <a:t>的。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BD9FC9-BCED-4AC0-BAF6-09BAB9E12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83890"/>
            <a:ext cx="6170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747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通过这一节的学习，你会发现，</a:t>
            </a:r>
            <a:r>
              <a:rPr lang="zh-CN" altLang="en-US" b="1" dirty="0">
                <a:solidFill>
                  <a:srgbClr val="8C68C0"/>
                </a:solidFill>
              </a:rPr>
              <a:t>一个进程的运行竟然要保存这么多信息</a:t>
            </a:r>
            <a:r>
              <a:rPr lang="zh-CN" altLang="en-US" dirty="0"/>
              <a:t>，这些信息都可以通过命令行取出来，所以今天的练习题就是，对于一个正在运行的进程，通过</a:t>
            </a:r>
            <a:r>
              <a:rPr lang="zh-CN" altLang="en-US" b="1" dirty="0">
                <a:solidFill>
                  <a:srgbClr val="8C68C0"/>
                </a:solidFill>
              </a:rPr>
              <a:t>命令行找到上述进程运行的所有信息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688884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zh-CN" altLang="en-US" dirty="0"/>
              <a:t>上一节我们讲了，</a:t>
            </a:r>
            <a:r>
              <a:rPr lang="en-US" altLang="zh-CN" b="1" dirty="0" err="1">
                <a:solidFill>
                  <a:srgbClr val="8C68C0"/>
                </a:solidFill>
              </a:rPr>
              <a:t>task_struct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这个结构</a:t>
            </a:r>
            <a:r>
              <a:rPr lang="zh-CN" altLang="en-US" dirty="0"/>
              <a:t>非常长。由此我们可以看出，</a:t>
            </a:r>
            <a:r>
              <a:rPr lang="en-US" altLang="zh-CN" dirty="0"/>
              <a:t>Linux </a:t>
            </a:r>
            <a:r>
              <a:rPr lang="zh-CN" altLang="en-US" dirty="0"/>
              <a:t>内核的</a:t>
            </a:r>
            <a:r>
              <a:rPr lang="zh-CN" altLang="en-US" b="1" dirty="0">
                <a:solidFill>
                  <a:srgbClr val="8C68C0"/>
                </a:solidFill>
              </a:rPr>
              <a:t>任务管理</a:t>
            </a:r>
            <a:r>
              <a:rPr lang="zh-CN" altLang="en-US" dirty="0"/>
              <a:t>是非常复杂的。上一节，我们只是讲了一部分，今天我们接着来解析剩下的部分。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那如何才能知道这些员工的工作情况呢？在</a:t>
            </a:r>
            <a:r>
              <a:rPr lang="zh-CN" altLang="en-US" b="1" dirty="0">
                <a:solidFill>
                  <a:srgbClr val="8C68C0"/>
                </a:solidFill>
              </a:rPr>
              <a:t>进程的运行过程</a:t>
            </a:r>
            <a:r>
              <a:rPr lang="zh-CN" altLang="en-US" dirty="0"/>
              <a:t>中，会有一些统计量，具体你可以看下面的列表。这里面有</a:t>
            </a:r>
            <a:r>
              <a:rPr lang="zh-CN" altLang="en-US" b="1" dirty="0">
                <a:solidFill>
                  <a:srgbClr val="8C68C0"/>
                </a:solidFill>
              </a:rPr>
              <a:t>进程在用户态和内核态消耗的时间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8C68C0"/>
                </a:solidFill>
              </a:rPr>
              <a:t>上下文切换的次数</a:t>
            </a:r>
            <a:r>
              <a:rPr lang="zh-CN" altLang="en-US" dirty="0"/>
              <a:t>等等。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运行统计信息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CCABC2-E5D7-423B-AF21-1992F375B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70497"/>
            <a:ext cx="6109527" cy="190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从我们之前讲的</a:t>
            </a:r>
            <a:r>
              <a:rPr lang="zh-CN" altLang="en-US" b="1" dirty="0">
                <a:solidFill>
                  <a:srgbClr val="8C68C0"/>
                </a:solidFill>
              </a:rPr>
              <a:t>创建进程的过程</a:t>
            </a:r>
            <a:r>
              <a:rPr lang="zh-CN" altLang="en-US" dirty="0"/>
              <a:t>，可以看出，</a:t>
            </a:r>
            <a:r>
              <a:rPr lang="zh-CN" altLang="en-US" b="1" dirty="0">
                <a:solidFill>
                  <a:srgbClr val="8C68C0"/>
                </a:solidFill>
              </a:rPr>
              <a:t>任何一个进程都有父进程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所以，整个进程其实就是一棵进程树。而</a:t>
            </a:r>
            <a:r>
              <a:rPr lang="zh-CN" altLang="en-US" b="1" dirty="0">
                <a:solidFill>
                  <a:srgbClr val="8C68C0"/>
                </a:solidFill>
              </a:rPr>
              <a:t>拥有同一父进程的所有进程都具有兄弟关系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进程亲缘关系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2DC86B-B54F-46EA-8EC7-762AD2EE1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1780"/>
            <a:ext cx="6122160" cy="261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28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通常情况下，</a:t>
            </a:r>
            <a:r>
              <a:rPr lang="en-US" altLang="zh-CN" b="1" dirty="0" err="1">
                <a:solidFill>
                  <a:srgbClr val="8C68C0"/>
                </a:solidFill>
              </a:rPr>
              <a:t>real_parent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和 </a:t>
            </a:r>
            <a:r>
              <a:rPr lang="en-US" altLang="zh-CN" b="1" dirty="0">
                <a:solidFill>
                  <a:srgbClr val="8C68C0"/>
                </a:solidFill>
              </a:rPr>
              <a:t>parent </a:t>
            </a:r>
            <a:r>
              <a:rPr lang="zh-CN" altLang="en-US" dirty="0"/>
              <a:t>是一样的，但是也会有另外的情况存在。例如，</a:t>
            </a:r>
            <a:r>
              <a:rPr lang="en-US" altLang="zh-CN" dirty="0"/>
              <a:t>bash </a:t>
            </a:r>
            <a:r>
              <a:rPr lang="zh-CN" altLang="en-US" dirty="0"/>
              <a:t>创建一个进程，那进程的 </a:t>
            </a:r>
            <a:r>
              <a:rPr lang="en-US" altLang="zh-CN" dirty="0"/>
              <a:t>parent </a:t>
            </a:r>
            <a:r>
              <a:rPr lang="zh-CN" altLang="en-US" dirty="0"/>
              <a:t>和 </a:t>
            </a:r>
            <a:r>
              <a:rPr lang="en-US" altLang="zh-CN" dirty="0" err="1"/>
              <a:t>real_parent</a:t>
            </a:r>
            <a:r>
              <a:rPr lang="en-US" altLang="zh-CN" dirty="0"/>
              <a:t> </a:t>
            </a:r>
            <a:r>
              <a:rPr lang="zh-CN" altLang="en-US" dirty="0"/>
              <a:t>就都是 </a:t>
            </a:r>
            <a:r>
              <a:rPr lang="en-US" altLang="zh-CN" dirty="0"/>
              <a:t>bash</a:t>
            </a:r>
            <a:r>
              <a:rPr lang="zh-CN" altLang="en-US" dirty="0"/>
              <a:t>。如果在 </a:t>
            </a:r>
            <a:r>
              <a:rPr lang="en-US" altLang="zh-CN" dirty="0"/>
              <a:t>bash </a:t>
            </a:r>
            <a:r>
              <a:rPr lang="zh-CN" altLang="en-US" dirty="0"/>
              <a:t>上使用 </a:t>
            </a:r>
            <a:r>
              <a:rPr lang="en-US" altLang="zh-CN" dirty="0"/>
              <a:t>GDB </a:t>
            </a:r>
            <a:r>
              <a:rPr lang="zh-CN" altLang="en-US" dirty="0"/>
              <a:t>来 </a:t>
            </a:r>
            <a:r>
              <a:rPr lang="en-US" altLang="zh-CN" dirty="0"/>
              <a:t>debug </a:t>
            </a:r>
            <a:r>
              <a:rPr lang="zh-CN" altLang="en-US" dirty="0"/>
              <a:t>一个进程，这个时候 </a:t>
            </a:r>
            <a:r>
              <a:rPr lang="en-US" altLang="zh-CN" dirty="0"/>
              <a:t>GDB </a:t>
            </a:r>
            <a:r>
              <a:rPr lang="zh-CN" altLang="en-US" dirty="0"/>
              <a:t>是 </a:t>
            </a:r>
            <a:r>
              <a:rPr lang="en-US" altLang="zh-CN" dirty="0"/>
              <a:t>parent</a:t>
            </a:r>
            <a:r>
              <a:rPr lang="zh-CN" altLang="en-US" dirty="0"/>
              <a:t>，</a:t>
            </a:r>
            <a:r>
              <a:rPr lang="en-US" altLang="zh-CN" dirty="0"/>
              <a:t>bash </a:t>
            </a:r>
            <a:r>
              <a:rPr lang="zh-CN" altLang="en-US" dirty="0"/>
              <a:t>是这个进程的 </a:t>
            </a:r>
            <a:r>
              <a:rPr lang="en-US" altLang="zh-CN" dirty="0" err="1"/>
              <a:t>real_parent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进程亲缘关系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FEE4F2-D9A9-4B62-9EBB-8E295B963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49" y="442956"/>
            <a:ext cx="4700282" cy="509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003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了解了运行统计信息，接下来，我们需要关注一下项目组权限的控制。</a:t>
            </a:r>
            <a:r>
              <a:rPr lang="zh-CN" altLang="en-US" b="1" dirty="0">
                <a:solidFill>
                  <a:srgbClr val="8C68C0"/>
                </a:solidFill>
              </a:rPr>
              <a:t>什么是项目组权限控制呢？</a:t>
            </a:r>
            <a:r>
              <a:rPr lang="zh-CN" altLang="en-US" dirty="0"/>
              <a:t>这么说吧，我这个项目组能否访问某个文件，能否访问其他的项目组，以及我这个项目组能否被其他项目组访问等等，这都是</a:t>
            </a:r>
            <a:r>
              <a:rPr lang="zh-CN" altLang="en-US" b="1" dirty="0">
                <a:solidFill>
                  <a:srgbClr val="8C68C0"/>
                </a:solidFill>
              </a:rPr>
              <a:t>项目组权限的控制范畴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进程权限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52D0B9-039F-4149-9A85-43262A2D5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81037"/>
            <a:ext cx="6100238" cy="35536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0561810-F6AA-4AAE-A73E-06AF1BD1D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700949"/>
            <a:ext cx="5618614" cy="150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56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这里</a:t>
            </a:r>
            <a:r>
              <a:rPr lang="zh-CN" altLang="en-US" b="1" dirty="0">
                <a:solidFill>
                  <a:srgbClr val="8C68C0"/>
                </a:solidFill>
              </a:rPr>
              <a:t> </a:t>
            </a:r>
            <a:r>
              <a:rPr lang="en-US" altLang="zh-CN" b="1" dirty="0">
                <a:solidFill>
                  <a:srgbClr val="8C68C0"/>
                </a:solidFill>
              </a:rPr>
              <a:t>cred </a:t>
            </a:r>
            <a:r>
              <a:rPr lang="zh-CN" altLang="en-US" dirty="0"/>
              <a:t>的定义如下：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进程权限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0CC91F-3CA4-477D-A2FF-BBCF63394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35" y="335830"/>
            <a:ext cx="5690909" cy="35257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FB0EFD-02E9-439C-B854-C0C73E5A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20" y="2752934"/>
            <a:ext cx="5689880" cy="3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33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但是也有特殊的情况。</a:t>
            </a:r>
            <a:endParaRPr lang="en-US" altLang="zh-CN" dirty="0"/>
          </a:p>
          <a:p>
            <a:r>
              <a:rPr lang="zh-CN" altLang="en-US" dirty="0"/>
              <a:t>除了以用户和用户组控制权限，</a:t>
            </a:r>
            <a:r>
              <a:rPr lang="en-US" altLang="zh-CN" b="1" dirty="0">
                <a:solidFill>
                  <a:srgbClr val="8C68C0"/>
                </a:solidFill>
              </a:rPr>
              <a:t>Linux </a:t>
            </a:r>
            <a:r>
              <a:rPr lang="zh-CN" altLang="en-US" b="1" dirty="0">
                <a:solidFill>
                  <a:srgbClr val="8C68C0"/>
                </a:solidFill>
              </a:rPr>
              <a:t>还有另一个机制就是 </a:t>
            </a:r>
            <a:r>
              <a:rPr lang="en-US" altLang="zh-CN" b="1" dirty="0">
                <a:solidFill>
                  <a:srgbClr val="8C68C0"/>
                </a:solidFill>
              </a:rPr>
              <a:t>capabilities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进程权限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CF364B-F353-4E10-BA60-F7C9F8DFF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690" y="0"/>
            <a:ext cx="5066339" cy="478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739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进程权限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0302A1C-2671-41AC-8C54-BAC86EF9A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9" y="2162338"/>
            <a:ext cx="5183286" cy="35079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4545905-9E32-435E-BA9C-0F55FE23B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856" y="2743202"/>
            <a:ext cx="5497526" cy="162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09732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{414FEC84-F420-4F08-85E8-25B4BA983074}tf11176810</Template>
  <TotalTime>0</TotalTime>
  <Words>641</Words>
  <Application>Microsoft Office PowerPoint</Application>
  <PresentationFormat>宽屏</PresentationFormat>
  <Paragraphs>61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Meiryo UI</vt:lpstr>
      <vt:lpstr>Microsoft YaHei UI</vt:lpstr>
      <vt:lpstr>Arial</vt:lpstr>
      <vt:lpstr>Calibri</vt:lpstr>
      <vt:lpstr>创意性渐变 </vt:lpstr>
      <vt:lpstr>13 | 进程数据结构（中）</vt:lpstr>
      <vt:lpstr>前言</vt:lpstr>
      <vt:lpstr>运行统计信息</vt:lpstr>
      <vt:lpstr>进程亲缘关系</vt:lpstr>
      <vt:lpstr>进程亲缘关系</vt:lpstr>
      <vt:lpstr>进程权限</vt:lpstr>
      <vt:lpstr>进程权限</vt:lpstr>
      <vt:lpstr>进程权限</vt:lpstr>
      <vt:lpstr>进程权限</vt:lpstr>
      <vt:lpstr>内存管理</vt:lpstr>
      <vt:lpstr>文件与文件系统</vt:lpstr>
      <vt:lpstr>总结时刻</vt:lpstr>
      <vt:lpstr>总结时刻</vt:lpstr>
      <vt:lpstr>标题幻灯片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2020-06-22T07:17:42Z</dcterms:created>
  <dcterms:modified xsi:type="dcterms:W3CDTF">2020-06-24T14:24:37Z</dcterms:modified>
</cp:coreProperties>
</file>